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321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293" r:id="rId67"/>
  </p:sldIdLst>
  <p:sldSz cx="9144000" cy="5143500" type="screen16x9"/>
  <p:notesSz cx="6858000" cy="9144000"/>
  <p:embeddedFontLst>
    <p:embeddedFont>
      <p:font typeface="Montserrat Medium" charset="-52"/>
      <p:regular r:id="rId69"/>
      <p:bold r:id="rId70"/>
      <p:italic r:id="rId71"/>
      <p:boldItalic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Montserrat" charset="-52"/>
      <p:regular r:id="rId77"/>
      <p:bold r:id="rId78"/>
      <p:italic r:id="rId79"/>
      <p:boldItalic r:id="rId80"/>
    </p:embeddedFont>
    <p:embeddedFont>
      <p:font typeface="Old Standard TT" charset="-52"/>
      <p:regular r:id="rId81"/>
      <p:bold r:id="rId82"/>
      <p:italic r:id="rId83"/>
    </p:embeddedFont>
    <p:embeddedFont>
      <p:font typeface="Corbel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as3k.ru/blog/machine_learnin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gnifit.com/ru/science/didyou-know/neur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as3k.ru/blog/machine_learnin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41e3a682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641e3a682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4f03d721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4f03d721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4f03d72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4f03d72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4f03d721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4f03d721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1e3a682f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1e3a682f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4f03d72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4f03d72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***Картинки из публичного датасета, авторским правом не защищены***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Искусственные нейронные сети были известны достаточно давно, но в компьютерном зрении были впервые успешно применены для задачи распознавания рукописных цифр в 1998 году Яном ЛеКуном. Постановка его задачи была такой. На вход компьютеру подавались чёрно-белые изображения цифр размера 8x8. Требовалось определить, что за цифра изображена на картинке. В распоряжении исследователя имелась обучающая выборка — набор размеченных примеров изображений, то есть изображений, для которых известны ответы. Требовалось построить алгоритм, который научился бы определять, к какому из десяти классов относится данное изображение.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рассуждать в терминах машинного обучения, то речь идёт о задаче классификации. Давайте вместе вспомним, что это такое.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4f03d721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4f03d721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вами пример простейшей нейронной сети — многослойного перцептрона. Мы решаем задачу классификации рукописных символов на десять классов. Признаками каждого изображения является таблица 8x8 с числовыми значениями яркости пикселей — всего 64 целых числа в промежутке от 0 до 255.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замечательная сетка будет состоять из четырёх слоёв: входного слоя, нейроны которого получают на вход признаки картинки (всего 64 нейрона), двух скрытых слоёв, в каждом из которых по 100 нейронов, и выходного слоя, нейроны которого соответствуют классам от 0 до 9. Все нейроны соседних слоёв будут связаны рёбрами.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нейроны передают по исходящим из них рёбрам свой входной сигнал. Каждый нейрон скрытых слоёв устроен ровно так, как мы описывали раньше. Ну а в каждом из выходных нейронов собирается некоторый сигнал с предыдущего слоя. Наша нейронная сеть относит объект к тому классу, у которого соответствующий нейрон будет иметь наибольшую величину сигнала.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для прикладных задач бывает нужно не просто угадать класс объекта, но и вычислить вероятность, с которой объект попадает в тот или иной класс. Поэтому часто к нейронной сети для задачи классификации добавляют ещё один слой, который преобразует числовые выходы сети в вероятности попадания в классы.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96522f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96522f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4f03d721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4f03d721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78a2f67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78a2f67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78a2f67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78a2f67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e3a682f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e3a682f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78a2f67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78a2f67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1e3a682f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1e3a682f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4f5feb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4f5feb8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4f5feb8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4f5feb8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4f5feb8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4f5feb8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78a2f67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78a2f67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96522ff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96522ff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4f5feb89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4f5feb89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4f5feb8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4f5feb8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4f5feb8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4f5feb8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1e3a682f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1e3a682f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4f5feb8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4f5feb8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54f5feb8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54f5feb8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4f5feb8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4f5feb8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4f5feb8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4f5feb8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5079ca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5079ca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54f5feb89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54f5feb89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4f5feb8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4f5feb8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4f5feb8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4f5feb8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1e3a682f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1e3a682f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1e3a682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1e3a682f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1e3a682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1e3a682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4f03d72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4f03d72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https://www.cognifit.com/ru/science/didyou-know/neurons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4f03d72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4f03d72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Будем описывать информацию внутри искусственной нейронной сети числами. В нейронах будут скапливаться числа, соответствующие количеству нейротрансмиттера в данном нейроне. Каждый нейрон нашей искусственной нейронной сети будет иметь несколько рёбер-входов от других нейронов. Рёбра нейрона будут взвешенными: каждое ребро имеет разную “проводимость химического сигнала”. Чтобы вычислить значение внутри нейрона, необходимо просуммировать с указанными весами выходные значения входных нейронов. Например, в данном случае нейрон имеет три входа с проводимостью одна вторая, один и одна десятая. Эти числа являются параметрами нейрона. Также у нейрона есть ещё один параметр — пороговое значение пробоя. При превышении этого порогового значения нейрон пробивает и сигнал переходит по выходному ребру к другим нейронам. В данном случае порог пробоя равен 10.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Далее, пусть сигналы входных нейронов равны соответственно 10, 7, 3 (как на картинке) Чтобы получить накопленное значение, мы вычисляем 10 * (одну вторую) плюс 7 на один плюс три на одну десятую. Выходит двенадцать целых три десятых. Это число превосходит 10, поэтому нейрон пробивается и информация уходит к другим нейронам.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будет выглядеть любой нейрон нашей нейронной сети. Давайте теперь посмотрим на нейронную сеть целиком.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4f03d72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4f03d72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4f03d72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4f03d72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кции с названием и описанием">
  <p:cSld name="Секции с названием и описанием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новой секции" type="secHead">
  <p:cSld name="Заголовок новой секции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для формул/иллюстраций">
  <p:cSld name="Слайд для формул/иллюстраций">
    <p:bg>
      <p:bgPr>
        <a:noFill/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sz="18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sz="140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ая идея, вывод">
  <p:cSld name="Основная идея, вывод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6D983-D477-4BB4-BAE8-875B42F0614A}" type="datetimeFigureOut">
              <a:rPr lang="ru-RU" smtClean="0"/>
              <a:t>23.10.2020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256699" y="136739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4000" b="1" dirty="0">
                <a:solidFill>
                  <a:schemeClr val="tx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Введение в нейронные сети</a:t>
            </a:r>
            <a:endParaRPr sz="4000" b="1">
              <a:solidFill>
                <a:schemeClr val="tx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3783" y="4028860"/>
            <a:ext cx="3320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Лекция основана на материалах курса </a:t>
            </a:r>
            <a:r>
              <a:rPr lang="en-US" dirty="0" smtClean="0"/>
              <a:t>https://www.dlschool.org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ru-RU" dirty="0" smtClean="0"/>
              <a:t>Лекций 7,9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77047" y="4296992"/>
            <a:ext cx="2646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Maslovskiy</a:t>
            </a:r>
            <a:r>
              <a:rPr lang="en-US" dirty="0" smtClean="0"/>
              <a:t> </a:t>
            </a:r>
            <a:r>
              <a:rPr lang="en-US" dirty="0" err="1" smtClean="0"/>
              <a:t>Aleksandr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research engineer </a:t>
            </a:r>
            <a:r>
              <a:rPr lang="en-US" dirty="0" err="1" smtClean="0"/>
              <a:t>Huawei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r="51145" b="1603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l="51148" b="1263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i="1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i="1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r="51145" b="1603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51148" b="1263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2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50" y="3339659"/>
            <a:ext cx="2567750" cy="164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изобразить логистическую регрессию?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180112"/>
            <a:ext cx="3062375" cy="20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85" y="3452925"/>
            <a:ext cx="247790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5">
            <a:alphaModFix/>
          </a:blip>
          <a:srcRect l="23654" t="24647" r="21550" b="23864"/>
          <a:stretch/>
        </p:blipFill>
        <p:spPr>
          <a:xfrm>
            <a:off x="4417903" y="1129963"/>
            <a:ext cx="4048625" cy="19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625" y="2027925"/>
            <a:ext cx="449400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907000" y="4358375"/>
            <a:ext cx="3330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обучать?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80625" y="403775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нейронная сеть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распознавания рукописных цифр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Дано: чёрно-белое изображение 8x8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Определить: какая из цифр нарисована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Имеется: обучающая выборка размеченных изображений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21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сети, каждый слой нейронов связан со всем нейронами с предыдущего слоя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t="4487" b="3752"/>
          <a:stretch/>
        </p:blipFill>
        <p:spPr>
          <a:xfrm>
            <a:off x="2532212" y="257175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t="4487" b="3752"/>
          <a:stretch/>
        </p:blipFill>
        <p:spPr>
          <a:xfrm>
            <a:off x="1370502" y="902900"/>
            <a:ext cx="5638874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071575" y="3959125"/>
            <a:ext cx="3293400" cy="43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69" y="4391425"/>
            <a:ext cx="239188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>
            <a:stCxn id="196" idx="0"/>
          </p:cNvCxnSpPr>
          <p:nvPr/>
        </p:nvCxnSpPr>
        <p:spPr>
          <a:xfrm rot="10800000">
            <a:off x="3898709" y="3976525"/>
            <a:ext cx="17400" cy="4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15825" y="724200"/>
            <a:ext cx="404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Немного истории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Модель нейрона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Полносвязная нейронная сеть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Обучение нейронных сетей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Стохастический градиентный спуск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Алгоритм Back-Propagation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2000" dirty="0">
                <a:latin typeface="Times New Roman" pitchFamily="18" charset="0"/>
                <a:cs typeface="Times New Roman" pitchFamily="18" charset="0"/>
              </a:rPr>
              <a:t>Фреймворки Deep Learning</a:t>
            </a:r>
            <a:endParaRPr sz="20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4430125" y="4110813"/>
            <a:ext cx="283800" cy="270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499" y="4549588"/>
            <a:ext cx="64484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lang="ru" i="1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lang="ru" i="1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lang="ru" i="1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lang="ru" i="1"/>
              <a:t>y, p</a:t>
            </a:r>
            <a:r>
              <a:rPr lang="ru"/>
              <a:t>):</a:t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lang="ru" i="1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lang="ru" i="1"/>
              <a:t>y, p</a:t>
            </a:r>
            <a:r>
              <a:rPr lang="ru"/>
              <a:t>):</a:t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1063" y="4114071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977300" y="1744725"/>
            <a:ext cx="1443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 = </a:t>
            </a:r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4294967295"/>
          </p:nvPr>
        </p:nvSpPr>
        <p:spPr>
          <a:xfrm>
            <a:off x="0" y="3463925"/>
            <a:ext cx="1912938" cy="49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= 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510025" y="102870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бинарной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10025" y="26098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многоклассовой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l="22336"/>
          <a:stretch/>
        </p:blipFill>
        <p:spPr>
          <a:xfrm>
            <a:off x="2135200" y="1609175"/>
            <a:ext cx="3925899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01" y="3427587"/>
            <a:ext cx="2182001" cy="6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 общем случае</a:t>
            </a:r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MSE в случае задачи регрессии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градиентный спуск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пример из обучающей выборки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t="4487" b="3752"/>
          <a:stretch/>
        </p:blipFill>
        <p:spPr>
          <a:xfrm>
            <a:off x="2532224" y="236070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Напоминание: правило дифференцирования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2" name="Google Shape;322;p44"/>
          <p:cNvCxnSpPr>
            <a:stCxn id="317" idx="6"/>
            <a:endCxn id="319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3" name="Google Shape;323;p44"/>
          <p:cNvCxnSpPr>
            <a:stCxn id="317" idx="5"/>
            <a:endCxn id="320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4" name="Google Shape;324;p44"/>
          <p:cNvCxnSpPr>
            <a:stCxn id="318" idx="6"/>
            <a:endCxn id="320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5" name="Google Shape;325;p44"/>
          <p:cNvCxnSpPr>
            <a:stCxn id="318" idx="7"/>
            <a:endCxn id="319" idx="3"/>
          </p:cNvCxnSpPr>
          <p:nvPr/>
        </p:nvCxnSpPr>
        <p:spPr>
          <a:xfrm rot="10800000" flipH="1">
            <a:off x="2830308" y="1761851"/>
            <a:ext cx="1644300" cy="6273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6" name="Google Shape;326;p44"/>
          <p:cNvCxnSpPr>
            <a:stCxn id="319" idx="6"/>
            <a:endCxn id="321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7" name="Google Shape;327;p44"/>
          <p:cNvCxnSpPr>
            <a:stCxn id="320" idx="6"/>
            <a:endCxn id="321" idx="3"/>
          </p:cNvCxnSpPr>
          <p:nvPr/>
        </p:nvCxnSpPr>
        <p:spPr>
          <a:xfrm rot="10800000" flipH="1">
            <a:off x="4805943" y="2174954"/>
            <a:ext cx="1389300" cy="3384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28" name="Google Shape;328;p44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47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06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Напоминание: правило дифференцирования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1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1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5363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w="25400" cap="flat" cmpd="sng">
            <a:solidFill>
              <a:srgbClr val="384B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51" name="Google Shape;351;p45"/>
          <p:cNvCxnSpPr>
            <a:stCxn id="346" idx="6"/>
            <a:endCxn id="348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52" name="Google Shape;352;p45"/>
          <p:cNvCxnSpPr>
            <a:stCxn id="346" idx="5"/>
            <a:endCxn id="349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53" name="Google Shape;353;p45"/>
          <p:cNvCxnSpPr>
            <a:stCxn id="347" idx="6"/>
            <a:endCxn id="349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54" name="Google Shape;354;p45"/>
          <p:cNvCxnSpPr>
            <a:stCxn id="347" idx="7"/>
            <a:endCxn id="348" idx="3"/>
          </p:cNvCxnSpPr>
          <p:nvPr/>
        </p:nvCxnSpPr>
        <p:spPr>
          <a:xfrm rot="10800000" flipH="1">
            <a:off x="2830308" y="1761851"/>
            <a:ext cx="1644300" cy="6273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55" name="Google Shape;355;p45"/>
          <p:cNvCxnSpPr>
            <a:stCxn id="348" idx="6"/>
            <a:endCxn id="350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56" name="Google Shape;356;p45"/>
          <p:cNvCxnSpPr>
            <a:stCxn id="349" idx="6"/>
            <a:endCxn id="350" idx="3"/>
          </p:cNvCxnSpPr>
          <p:nvPr/>
        </p:nvCxnSpPr>
        <p:spPr>
          <a:xfrm rot="10800000" flipH="1">
            <a:off x="4805943" y="2174954"/>
            <a:ext cx="1389300" cy="338400"/>
          </a:xfrm>
          <a:prstGeom prst="straightConnector1">
            <a:avLst/>
          </a:prstGeom>
          <a:noFill/>
          <a:ln w="9525" cap="flat" cmpd="sng">
            <a:solidFill>
              <a:srgbClr val="4962C5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57" name="Google Shape;357;p45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26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глубоких производных</a:t>
            </a:r>
            <a:endParaRPr/>
          </a:p>
        </p:txBody>
      </p:sp>
      <p:grpSp>
        <p:nvGrpSpPr>
          <p:cNvPr id="371" name="Google Shape;371;p46"/>
          <p:cNvGrpSpPr/>
          <p:nvPr/>
        </p:nvGrpSpPr>
        <p:grpSpPr>
          <a:xfrm>
            <a:off x="1502376" y="1198364"/>
            <a:ext cx="5737915" cy="1360860"/>
            <a:chOff x="135763" y="333367"/>
            <a:chExt cx="4597320" cy="889800"/>
          </a:xfrm>
        </p:grpSpPr>
        <p:sp>
          <p:nvSpPr>
            <p:cNvPr id="372" name="Google Shape;372;p4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w="25400" cap="flat" cmpd="sng">
              <a:solidFill>
                <a:srgbClr val="F141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9" name="Google Shape;389;p46"/>
          <p:cNvSpPr txBox="1"/>
          <p:nvPr/>
        </p:nvSpPr>
        <p:spPr>
          <a:xfrm>
            <a:off x="14227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6933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40128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54512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7995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30500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44883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58653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71170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47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30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34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34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86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40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54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39248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1533651" y="3425714"/>
            <a:ext cx="5737915" cy="1360860"/>
            <a:chOff x="135763" y="333367"/>
            <a:chExt cx="4597320" cy="889800"/>
          </a:xfrm>
        </p:grpSpPr>
        <p:sp>
          <p:nvSpPr>
            <p:cNvPr id="414" name="Google Shape;414;p4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w="25400" cap="flat" cmpd="sng">
              <a:solidFill>
                <a:srgbClr val="384B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name="adj" fmla="val 34445"/>
              </a:avLst>
            </a:prstGeom>
            <a:solidFill>
              <a:srgbClr val="DBF6B8"/>
            </a:solidFill>
            <a:ln w="25400" cap="flat" cmpd="sng">
              <a:solidFill>
                <a:srgbClr val="81D3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w="25400" cap="flat" cmpd="sng">
              <a:solidFill>
                <a:srgbClr val="F141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47"/>
          <p:cNvSpPr txBox="1"/>
          <p:nvPr/>
        </p:nvSpPr>
        <p:spPr>
          <a:xfrm>
            <a:off x="14539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432" name="Google Shape;432;p47"/>
          <p:cNvSpPr txBox="1"/>
          <p:nvPr/>
        </p:nvSpPr>
        <p:spPr>
          <a:xfrm>
            <a:off x="27246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3" name="Google Shape;433;p47"/>
          <p:cNvSpPr txBox="1"/>
          <p:nvPr/>
        </p:nvSpPr>
        <p:spPr>
          <a:xfrm>
            <a:off x="40440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54825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ru" sz="1800" i="1" baseline="30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18308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0813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45196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58966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lang="ru" sz="1800" i="1" baseline="-250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71483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i="1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311700" y="1037625"/>
            <a:ext cx="8520600" cy="20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697" y="1467720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0396" y="1793552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2175" y="3161275"/>
            <a:ext cx="15996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полносвязный (линейный) слой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300"/>
            <a:ext cx="8530617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 rotWithShape="1">
          <a:blip r:embed="rId4">
            <a:alphaModFix/>
          </a:blip>
          <a:srcRect b="29607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 rotWithShape="1">
          <a:blip r:embed="rId6">
            <a:alphaModFix/>
          </a:blip>
          <a:srcRect l="23436" r="25223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4">
            <a:alphaModFix/>
          </a:blip>
          <a:srcRect b="29607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6">
            <a:alphaModFix/>
          </a:blip>
          <a:srcRect l="23436" r="25223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9525" y="1797900"/>
            <a:ext cx="3894751" cy="32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 Neural Networks(CNN)</a:t>
            </a:r>
            <a:endParaRPr lang="en-US" dirty="0"/>
          </a:p>
        </p:txBody>
      </p:sp>
      <p:pic>
        <p:nvPicPr>
          <p:cNvPr id="1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3198580"/>
            <a:ext cx="3241078" cy="1537270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126" y="1132265"/>
            <a:ext cx="4432935" cy="1407914"/>
          </a:xfrm>
          <a:prstGeom prst="rect">
            <a:avLst/>
          </a:prstGeom>
        </p:spPr>
      </p:pic>
      <p:grpSp>
        <p:nvGrpSpPr>
          <p:cNvPr id="17" name="Группа 22"/>
          <p:cNvGrpSpPr/>
          <p:nvPr/>
        </p:nvGrpSpPr>
        <p:grpSpPr>
          <a:xfrm>
            <a:off x="5032637" y="2007555"/>
            <a:ext cx="3588600" cy="1892460"/>
            <a:chOff x="741632" y="980728"/>
            <a:chExt cx="7992888" cy="5032325"/>
          </a:xfrm>
        </p:grpSpPr>
        <p:grpSp>
          <p:nvGrpSpPr>
            <p:cNvPr id="18" name="Group 4"/>
            <p:cNvGrpSpPr/>
            <p:nvPr/>
          </p:nvGrpSpPr>
          <p:grpSpPr>
            <a:xfrm>
              <a:off x="741632" y="980728"/>
              <a:ext cx="7992888" cy="5032325"/>
              <a:chOff x="755576" y="1201070"/>
              <a:chExt cx="7992888" cy="5032325"/>
            </a:xfrm>
          </p:grpSpPr>
          <p:pic>
            <p:nvPicPr>
              <p:cNvPr id="22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1201070"/>
                <a:ext cx="7308304" cy="4872203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73497" y="2194313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75855" y="2276872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298591" y="2557160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00421" y="2561690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592429" y="2838197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211819" y="4345072"/>
                <a:ext cx="552711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120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937584" y="4345072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84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543935" y="4554963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88197" y="4890911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287169" y="522397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41497" y="4890909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15616" y="5357912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79792" y="291757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691680" y="3577274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002251" y="4181024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128547" y="4072755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313207" y="4010896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78544" y="4098636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563203" y="401089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923928" y="314768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12040" y="3610790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908065" y="350100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699792" y="304892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95815" y="378091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003800" y="3410737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pic>
            <p:nvPicPr>
              <p:cNvPr id="48" name="Рисунок 48"/>
              <p:cNvPicPr>
                <a:picLocks noChangeAspect="1"/>
              </p:cNvPicPr>
              <p:nvPr/>
            </p:nvPicPr>
            <p:blipFill rotWithShape="1">
              <a:blip r:embed="rId5"/>
              <a:srcRect l="-1" r="6388"/>
              <a:stretch/>
            </p:blipFill>
            <p:spPr>
              <a:xfrm rot="1513356">
                <a:off x="8064888" y="2256926"/>
                <a:ext cx="320801" cy="3018308"/>
              </a:xfrm>
              <a:prstGeom prst="rect">
                <a:avLst/>
              </a:prstGeom>
            </p:spPr>
          </p:pic>
          <p:cxnSp>
            <p:nvCxnSpPr>
              <p:cNvPr id="49" name="Straight Connector 35"/>
              <p:cNvCxnSpPr/>
              <p:nvPr/>
            </p:nvCxnSpPr>
            <p:spPr>
              <a:xfrm flipV="1">
                <a:off x="7778750" y="2332457"/>
                <a:ext cx="969714" cy="77269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Straight Connector 36"/>
              <p:cNvCxnSpPr/>
              <p:nvPr/>
            </p:nvCxnSpPr>
            <p:spPr>
              <a:xfrm flipH="1" flipV="1">
                <a:off x="7253630" y="4098637"/>
                <a:ext cx="174395" cy="92261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3228463" y="5223976"/>
                <a:ext cx="75361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pool1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93875" y="5494736"/>
                <a:ext cx="80918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conv1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404887" y="4998087"/>
                <a:ext cx="75361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pool2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71807" y="5227020"/>
                <a:ext cx="80918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conv2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249745" y="4656215"/>
                <a:ext cx="465079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fc1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95203" y="4656213"/>
                <a:ext cx="465079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fc2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759185" y="5305761"/>
              <a:ext cx="1675556" cy="430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defTabSz="685800" hangingPunct="0">
                <a:buClrTx/>
              </a:pPr>
              <a:r>
                <a:rPr lang="en-US" sz="15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fc3 + softmax</a:t>
              </a:r>
            </a:p>
          </p:txBody>
        </p:sp>
        <p:sp>
          <p:nvSpPr>
            <p:cNvPr id="20" name="Прямоугольник 14"/>
            <p:cNvSpPr/>
            <p:nvPr/>
          </p:nvSpPr>
          <p:spPr>
            <a:xfrm>
              <a:off x="7305631" y="4980229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10</a:t>
              </a:r>
              <a:endParaRPr lang="ru-RU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9319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pixel stores its brightness (or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intensity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ranging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from 0 to 255, 0 intensity corresponds to black color: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Color images store pixel intensities for 3 channels: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green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blue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5113" y="2866746"/>
            <a:ext cx="3078855" cy="2052228"/>
          </a:xfrm>
          <a:prstGeom prst="rect">
            <a:avLst/>
          </a:prstGeom>
        </p:spPr>
      </p:pic>
      <p:grpSp>
        <p:nvGrpSpPr>
          <p:cNvPr id="5" name="Группа 95"/>
          <p:cNvGrpSpPr/>
          <p:nvPr/>
        </p:nvGrpSpPr>
        <p:grpSpPr>
          <a:xfrm>
            <a:off x="2378590" y="2974758"/>
            <a:ext cx="4603493" cy="1778807"/>
            <a:chOff x="1685552" y="3717032"/>
            <a:chExt cx="6137991" cy="2371742"/>
          </a:xfrm>
        </p:grpSpPr>
        <p:pic>
          <p:nvPicPr>
            <p:cNvPr id="6" name="Рисунок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8104" y="3717032"/>
              <a:ext cx="2315439" cy="2371742"/>
            </a:xfrm>
            <a:prstGeom prst="ellipse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7" name="Овал 30"/>
            <p:cNvSpPr/>
            <p:nvPr/>
          </p:nvSpPr>
          <p:spPr>
            <a:xfrm>
              <a:off x="1685552" y="4224445"/>
              <a:ext cx="251280" cy="251280"/>
            </a:xfrm>
            <a:prstGeom prst="ellipse">
              <a:avLst/>
            </a:prstGeom>
            <a:noFill/>
            <a:ln w="24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ED1C24"/>
                </a:solidFill>
              </a:endParaRPr>
            </a:p>
          </p:txBody>
        </p:sp>
        <p:cxnSp>
          <p:nvCxnSpPr>
            <p:cNvPr id="8" name="Прямая со стрелкой 37"/>
            <p:cNvCxnSpPr/>
            <p:nvPr/>
          </p:nvCxnSpPr>
          <p:spPr>
            <a:xfrm flipV="1">
              <a:off x="1811192" y="3717032"/>
              <a:ext cx="4849040" cy="507414"/>
            </a:xfrm>
            <a:prstGeom prst="straightConnector1">
              <a:avLst/>
            </a:prstGeom>
            <a:ln w="2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44"/>
            <p:cNvCxnSpPr/>
            <p:nvPr/>
          </p:nvCxnSpPr>
          <p:spPr>
            <a:xfrm>
              <a:off x="1811192" y="4475725"/>
              <a:ext cx="4255280" cy="1454249"/>
            </a:xfrm>
            <a:prstGeom prst="straightConnector1">
              <a:avLst/>
            </a:prstGeom>
            <a:ln w="24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Скругленная соединительная линия 69"/>
          <p:cNvCxnSpPr/>
          <p:nvPr/>
        </p:nvCxnSpPr>
        <p:spPr>
          <a:xfrm rot="10800000" flipV="1">
            <a:off x="6433635" y="3332812"/>
            <a:ext cx="796656" cy="573652"/>
          </a:xfrm>
          <a:prstGeom prst="curvedConnector3">
            <a:avLst>
              <a:gd name="adj1" fmla="val 50000"/>
            </a:avLst>
          </a:prstGeom>
          <a:ln w="240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76"/>
          <p:cNvCxnSpPr/>
          <p:nvPr/>
        </p:nvCxnSpPr>
        <p:spPr>
          <a:xfrm rot="10800000" flipV="1">
            <a:off x="6217615" y="3802590"/>
            <a:ext cx="1012676" cy="668849"/>
          </a:xfrm>
          <a:prstGeom prst="curvedConnector3">
            <a:avLst>
              <a:gd name="adj1" fmla="val 50000"/>
            </a:avLst>
          </a:prstGeom>
          <a:ln w="240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30291" y="3159688"/>
            <a:ext cx="17360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800" dirty="0"/>
              <a:t>0</a:t>
            </a: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7230291" y="3629466"/>
            <a:ext cx="540059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800" dirty="0"/>
              <a:t>255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xmlns="" val="49319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нейронных сетей</a:t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471500" y="1419325"/>
            <a:ext cx="33744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1943. Маккалох, Питс. Модель искусственного нейрона</a:t>
            </a:r>
            <a:endParaRPr sz="1200"/>
          </a:p>
        </p:txBody>
      </p:sp>
      <p:sp>
        <p:nvSpPr>
          <p:cNvPr id="84" name="Google Shape;84;p19"/>
          <p:cNvSpPr/>
          <p:nvPr/>
        </p:nvSpPr>
        <p:spPr>
          <a:xfrm>
            <a:off x="3400350" y="1419325"/>
            <a:ext cx="27081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1957. Персептрон Розенблатта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1960. Теорема Новикова</a:t>
            </a:r>
            <a:endParaRPr sz="1200"/>
          </a:p>
        </p:txBody>
      </p:sp>
      <p:sp>
        <p:nvSpPr>
          <p:cNvPr id="85" name="Google Shape;85;p19"/>
          <p:cNvSpPr/>
          <p:nvPr/>
        </p:nvSpPr>
        <p:spPr>
          <a:xfrm>
            <a:off x="5670700" y="1419325"/>
            <a:ext cx="30018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1986. Руммельхарт, Хинтон, Уильямс.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Алгоритм Back propagation</a:t>
            </a:r>
            <a:endParaRPr sz="1200"/>
          </a:p>
        </p:txBody>
      </p:sp>
      <p:sp>
        <p:nvSpPr>
          <p:cNvPr id="86" name="Google Shape;86;p19"/>
          <p:cNvSpPr/>
          <p:nvPr/>
        </p:nvSpPr>
        <p:spPr>
          <a:xfrm>
            <a:off x="471500" y="2455075"/>
            <a:ext cx="33744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1982, Хопфилд. 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1997, Хохрейтер, Шмидхубер.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Рекуррентные нейронные сети</a:t>
            </a:r>
            <a:endParaRPr sz="1200"/>
          </a:p>
        </p:txBody>
      </p:sp>
      <p:sp>
        <p:nvSpPr>
          <p:cNvPr id="87" name="Google Shape;87;p19"/>
          <p:cNvSpPr/>
          <p:nvPr/>
        </p:nvSpPr>
        <p:spPr>
          <a:xfrm>
            <a:off x="3400350" y="2455075"/>
            <a:ext cx="27081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1998. Лекун. Свёрточные нейронные сети</a:t>
            </a:r>
            <a:endParaRPr sz="1200"/>
          </a:p>
        </p:txBody>
      </p:sp>
      <p:sp>
        <p:nvSpPr>
          <p:cNvPr id="88" name="Google Shape;88;p19"/>
          <p:cNvSpPr/>
          <p:nvPr/>
        </p:nvSpPr>
        <p:spPr>
          <a:xfrm>
            <a:off x="5670700" y="2455075"/>
            <a:ext cx="30018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~2012 Революция глубокого обучения</a:t>
            </a:r>
            <a:endParaRPr sz="1200"/>
          </a:p>
        </p:txBody>
      </p:sp>
      <p:sp>
        <p:nvSpPr>
          <p:cNvPr id="89" name="Google Shape;89;p19"/>
          <p:cNvSpPr/>
          <p:nvPr/>
        </p:nvSpPr>
        <p:spPr>
          <a:xfrm>
            <a:off x="3400350" y="3490825"/>
            <a:ext cx="2708100" cy="867600"/>
          </a:xfrm>
          <a:prstGeom prst="chevron">
            <a:avLst>
              <a:gd name="adj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Multilayer perceptron for image classification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0">
            <a:blip r:embed="rId2"/>
            <a:stretch>
              <a:fillRect l="-1043" t="-462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" name="Группа 275"/>
          <p:cNvGrpSpPr/>
          <p:nvPr/>
        </p:nvGrpSpPr>
        <p:grpSpPr>
          <a:xfrm>
            <a:off x="2029169" y="2841285"/>
            <a:ext cx="5085662" cy="1600328"/>
            <a:chOff x="1066857" y="1898553"/>
            <a:chExt cx="6780882" cy="2133771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78893" y="3501008"/>
                  <a:ext cx="1303498" cy="496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latin typeface="Myriad Pro" charset="0"/>
                      <a:ea typeface="Myriad Pro" charset="0"/>
                      <a:cs typeface="Myriad Pro" charset="0"/>
                    </a:rPr>
                    <a:t>Pixels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ru-RU" sz="2400" dirty="0">
                    <a:latin typeface="Myriad Pro" charset="0"/>
                    <a:ea typeface="Myriad Pro" charset="0"/>
                    <a:cs typeface="Myriad Pro" charset="0"/>
                  </a:endParaRPr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893" y="3501008"/>
                  <a:ext cx="1303498" cy="49667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7512" t="-6173" b="-24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2" name="Прямоугольник 63"/>
                <p:cNvSpPr/>
                <p:nvPr/>
              </p:nvSpPr>
              <p:spPr>
                <a:xfrm>
                  <a:off x="3599173" y="1898553"/>
                  <a:ext cx="3024336" cy="1032194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4" name="Прямоугольник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173" y="1898553"/>
                  <a:ext cx="3024336" cy="10321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Прямая со стрелкой 65"/>
            <p:cNvCxnSpPr/>
            <p:nvPr/>
          </p:nvCxnSpPr>
          <p:spPr>
            <a:xfrm>
              <a:off x="2519147" y="2061769"/>
              <a:ext cx="1080026" cy="3528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67"/>
            <p:cNvCxnSpPr/>
            <p:nvPr/>
          </p:nvCxnSpPr>
          <p:spPr>
            <a:xfrm>
              <a:off x="1950142" y="2061769"/>
              <a:ext cx="1649031" cy="3528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70"/>
            <p:cNvCxnSpPr/>
            <p:nvPr/>
          </p:nvCxnSpPr>
          <p:spPr>
            <a:xfrm>
              <a:off x="1381137" y="2061769"/>
              <a:ext cx="2218036" cy="3528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76"/>
            <p:cNvCxnSpPr/>
            <p:nvPr/>
          </p:nvCxnSpPr>
          <p:spPr>
            <a:xfrm flipV="1">
              <a:off x="2519147" y="2414650"/>
              <a:ext cx="1080026" cy="221213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77"/>
            <p:cNvCxnSpPr/>
            <p:nvPr/>
          </p:nvCxnSpPr>
          <p:spPr>
            <a:xfrm flipV="1">
              <a:off x="1950142" y="2414650"/>
              <a:ext cx="1649031" cy="221213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78"/>
            <p:cNvCxnSpPr/>
            <p:nvPr/>
          </p:nvCxnSpPr>
          <p:spPr>
            <a:xfrm flipV="1">
              <a:off x="1381137" y="2414650"/>
              <a:ext cx="2218036" cy="221213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106"/>
            <p:cNvCxnSpPr/>
            <p:nvPr/>
          </p:nvCxnSpPr>
          <p:spPr>
            <a:xfrm flipV="1">
              <a:off x="1381137" y="2414650"/>
              <a:ext cx="2218036" cy="7970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109"/>
            <p:cNvCxnSpPr/>
            <p:nvPr/>
          </p:nvCxnSpPr>
          <p:spPr>
            <a:xfrm flipV="1">
              <a:off x="1950142" y="2414650"/>
              <a:ext cx="1649031" cy="7970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112"/>
            <p:cNvCxnSpPr/>
            <p:nvPr/>
          </p:nvCxnSpPr>
          <p:spPr>
            <a:xfrm flipV="1">
              <a:off x="2519147" y="2414650"/>
              <a:ext cx="1080026" cy="797081"/>
            </a:xfrm>
            <a:prstGeom prst="straightConnector1">
              <a:avLst/>
            </a:prstGeom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Овал 44"/>
            <p:cNvSpPr/>
            <p:nvPr/>
          </p:nvSpPr>
          <p:spPr>
            <a:xfrm>
              <a:off x="1635862" y="3054591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3" name="Овал 46"/>
            <p:cNvSpPr/>
            <p:nvPr/>
          </p:nvSpPr>
          <p:spPr>
            <a:xfrm>
              <a:off x="1066857" y="3054591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4" name="Овал 47"/>
            <p:cNvSpPr/>
            <p:nvPr/>
          </p:nvSpPr>
          <p:spPr>
            <a:xfrm>
              <a:off x="2204867" y="3054591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5" name="Овал 52"/>
            <p:cNvSpPr/>
            <p:nvPr/>
          </p:nvSpPr>
          <p:spPr>
            <a:xfrm>
              <a:off x="1635862" y="2478723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6" name="Овал 54"/>
            <p:cNvSpPr/>
            <p:nvPr/>
          </p:nvSpPr>
          <p:spPr>
            <a:xfrm>
              <a:off x="1066857" y="2478723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7" name="Овал 55"/>
            <p:cNvSpPr/>
            <p:nvPr/>
          </p:nvSpPr>
          <p:spPr>
            <a:xfrm>
              <a:off x="2204867" y="2478723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8" name="Овал 56"/>
            <p:cNvSpPr/>
            <p:nvPr/>
          </p:nvSpPr>
          <p:spPr>
            <a:xfrm>
              <a:off x="1635862" y="1904629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49" name="Овал 58"/>
            <p:cNvSpPr/>
            <p:nvPr/>
          </p:nvSpPr>
          <p:spPr>
            <a:xfrm>
              <a:off x="1066857" y="1904629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50" name="Овал 59"/>
            <p:cNvSpPr/>
            <p:nvPr/>
          </p:nvSpPr>
          <p:spPr>
            <a:xfrm>
              <a:off x="2204867" y="1904629"/>
              <a:ext cx="314280" cy="3142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4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4231403" y="3540907"/>
                  <a:ext cx="1798762" cy="4914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Weights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ru-RU" sz="2400" dirty="0"/>
                </a:p>
              </p:txBody>
            </p:sp>
          </mc:Choice>
          <mc:Fallback>
            <p:sp>
              <p:nvSpPr>
                <p:cNvPr id="265" name="TextBox 2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403" y="3540907"/>
                  <a:ext cx="1798762" cy="4914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24" t="-6173" b="-24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Скругленная соединительная линия 267"/>
            <p:cNvCxnSpPr/>
            <p:nvPr/>
          </p:nvCxnSpPr>
          <p:spPr>
            <a:xfrm rot="10800000">
              <a:off x="2957040" y="3080083"/>
              <a:ext cx="1274363" cy="706533"/>
            </a:xfrm>
            <a:prstGeom prst="curvedConnector2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Овал 271"/>
            <p:cNvSpPr/>
            <p:nvPr/>
          </p:nvSpPr>
          <p:spPr>
            <a:xfrm>
              <a:off x="7271581" y="2121235"/>
              <a:ext cx="576158" cy="586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4" name="Прямая со стрелкой 272"/>
            <p:cNvCxnSpPr/>
            <p:nvPr/>
          </p:nvCxnSpPr>
          <p:spPr>
            <a:xfrm>
              <a:off x="6623509" y="2414650"/>
              <a:ext cx="648072" cy="0"/>
            </a:xfrm>
            <a:prstGeom prst="straightConnector1">
              <a:avLst/>
            </a:prstGeom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00789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Multilayer perceptron for image classification</a:t>
            </a:r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3" y="1719263"/>
            <a:ext cx="5915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5419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Convolution is a dot product of a 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kernel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(or filter) </a:t>
            </a:r>
            <a:br>
              <a:rPr lang="en-US" sz="2400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and a patch of an image (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local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receptive field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) of the same size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ru-RU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2527697"/>
            <a:ext cx="5972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2231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Convolution is a dot product of a 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kernel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(or filter) </a:t>
            </a:r>
            <a:br>
              <a:rPr lang="en-US" sz="2400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and a patch of an image (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local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receptive field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) of the same size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ru-RU" sz="2400" b="1" u="sng" dirty="0">
              <a:solidFill>
                <a:srgbClr val="C00000"/>
              </a:solidFill>
              <a:latin typeface="Myriad Pro" charset="0"/>
              <a:ea typeface="Myriad Pro" charset="0"/>
              <a:cs typeface="Myriad Pro" charset="0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2527697"/>
            <a:ext cx="5972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2097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Convolutions have been used for a while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68016"/>
            <a:ext cx="5105400" cy="3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399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is similar to correlation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97027"/>
            <a:ext cx="4838700" cy="32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756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is translation invariant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1369219"/>
            <a:ext cx="5229225" cy="35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3080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027090"/>
            <a:ext cx="5038725" cy="37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982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4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indent="0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Let’s say we have a color image as an input, which is </a:t>
                </a:r>
                <a:br>
                  <a:rPr lang="en-US" sz="2400" dirty="0">
                    <a:latin typeface="Myriad Pro" pitchFamily="34" charset="0"/>
                    <a:cs typeface="Times New Roman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W</m:t>
                    </m:r>
                    <m:r>
                      <a:rPr lang="en-US" sz="2400" i="1">
                        <a:latin typeface="Cambria Math" charset="0"/>
                      </a:rPr>
                      <m:t>× </m:t>
                    </m:r>
                    <m:r>
                      <a:rPr lang="en-US" sz="2400" i="1">
                        <a:latin typeface="Cambria Math" charset="0"/>
                      </a:rPr>
                      <m:t>𝐻</m:t>
                    </m:r>
                    <m:r>
                      <a:rPr lang="en-US" sz="2400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/>
                </a:r>
                <a:r>
                  <a:rPr lang="en-US" sz="2400" b="1" dirty="0">
                    <a:latin typeface="Myriad Pro" pitchFamily="34" charset="0"/>
                    <a:cs typeface="Times New Roman" pitchFamily="18" charset="0"/>
                  </a:rPr>
                  <a:t>tensor</a:t>
                </a:r>
                <a:r>
                  <a:rPr lang="ru-RU" sz="2400" b="1" dirty="0">
                    <a:latin typeface="Myriad Pro" pitchFamily="34" charset="0"/>
                    <a:cs typeface="Times New Roman" pitchFamily="18" charset="0"/>
                  </a:rPr>
                  <a:t/>
                </a:r>
                <a:r>
                  <a:rPr lang="ru-RU" sz="2400" dirty="0">
                    <a:latin typeface="Myriad Pro" pitchFamily="34" charset="0"/>
                    <a:cs typeface="Times New Roman" pitchFamily="18" charset="0"/>
                  </a:rPr>
                  <a:t>(</a:t>
                </a:r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multidimensional array), where </a:t>
                </a:r>
              </a:p>
              <a:p>
                <a:pPr marL="758825" indent="-373063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 – is an image width,</a:t>
                </a:r>
                <a:endParaRPr lang="en-US" sz="2400" i="1" dirty="0">
                  <a:latin typeface="Cambria Math" charset="0"/>
                  <a:cs typeface="Times New Roman" pitchFamily="18" charset="0"/>
                </a:endParaRPr>
              </a:p>
              <a:p>
                <a:pPr marL="758825" indent="-373063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 – is an image height,</a:t>
                </a:r>
              </a:p>
              <a:p>
                <a:pPr marL="758825" indent="-373063"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>
                    <a:latin typeface="Myriad Pro" pitchFamily="34" charset="0"/>
                    <a:cs typeface="Times New Roman" pitchFamily="18" charset="0"/>
                  </a:rPr>
                  <a:t/>
                </a:r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is a number of input channels</a:t>
                </a:r>
                <a:r>
                  <a:rPr lang="ru-RU" sz="2400" dirty="0">
                    <a:latin typeface="Myriad Pro" pitchFamily="34" charset="0"/>
                    <a:cs typeface="Times New Roman" pitchFamily="18" charset="0"/>
                  </a:rPr>
                  <a:t> (</a:t>
                </a:r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e.g. </a:t>
                </a:r>
                <a:r>
                  <a:rPr lang="en-US" sz="2400" dirty="0"/>
                  <a:t>3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</a:t>
                </a:r>
                <a:r>
                  <a:rPr lang="en-US" sz="2400" dirty="0">
                    <a:solidFill>
                      <a:srgbClr val="00B050"/>
                    </a:solidFill>
                  </a:rPr>
                  <a:t>G</a:t>
                </a:r>
                <a:r>
                  <a:rPr lang="en-US" sz="2400" dirty="0">
                    <a:solidFill>
                      <a:srgbClr val="00B0F0"/>
                    </a:solidFill>
                  </a:rPr>
                  <a:t>B</a:t>
                </a:r>
                <a:r>
                  <a:rPr lang="en-US" sz="2400" dirty="0"/>
                  <a:t> channels</a:t>
                </a:r>
                <a:r>
                  <a:rPr lang="ru-RU" sz="2400" dirty="0"/>
                  <a:t>)</a:t>
                </a:r>
                <a:r>
                  <a:rPr lang="en-US" sz="2400" dirty="0">
                    <a:latin typeface="Myriad Pro" pitchFamily="34" charset="0"/>
                    <a:cs typeface="Times New Roman" pitchFamily="18" charset="0"/>
                  </a:rPr>
                  <a:t>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3469"/>
                <a:ext cx="7886700" cy="3263504"/>
              </a:xfrm>
              <a:blipFill rotWithShape="0">
                <a:blip r:embed="rId2"/>
                <a:stretch>
                  <a:fillRect t="-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2890837"/>
            <a:ext cx="4518664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921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want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kernels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Having a stride of 1 and enough zero padding we can have </a:t>
                </a:r>
                <a:br>
                  <a:rPr lang="en-US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W</m:t>
                    </m:r>
                    <m:r>
                      <a:rPr lang="en-US" i="1">
                        <a:latin typeface="Cambria Math" charset="0"/>
                      </a:rPr>
                      <m:t>× </m:t>
                    </m:r>
                    <m:r>
                      <a:rPr lang="en-US" i="1">
                        <a:latin typeface="Cambria Math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output neurons.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3" y="2305050"/>
            <a:ext cx="41433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227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convolutional layer is not enough!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Let’s say neurons of the 1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convolutional layer look at the patches of the image of size 3x3. 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if an object of interest is bigger than that?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 need a 2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convolutional layer on top of the 1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886075"/>
            <a:ext cx="6248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264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layer works like a convolutional layer but doesn’t have kernel, instead it calculates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average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of input patch values.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3" y="2289572"/>
            <a:ext cx="62007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9992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44" y="1369219"/>
            <a:ext cx="5319713" cy="35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647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</a:t>
            </a:r>
          </a:p>
        </p:txBody>
      </p:sp>
      <p:grpSp>
        <p:nvGrpSpPr>
          <p:cNvPr id="3" name="Группа 22"/>
          <p:cNvGrpSpPr/>
          <p:nvPr/>
        </p:nvGrpSpPr>
        <p:grpSpPr>
          <a:xfrm>
            <a:off x="1574667" y="778888"/>
            <a:ext cx="5994666" cy="3884613"/>
            <a:chOff x="741632" y="980728"/>
            <a:chExt cx="7992888" cy="5179485"/>
          </a:xfrm>
        </p:grpSpPr>
        <p:grpSp>
          <p:nvGrpSpPr>
            <p:cNvPr id="4" name="Group 4"/>
            <p:cNvGrpSpPr/>
            <p:nvPr/>
          </p:nvGrpSpPr>
          <p:grpSpPr>
            <a:xfrm>
              <a:off x="741632" y="980728"/>
              <a:ext cx="7992888" cy="5179485"/>
              <a:chOff x="755576" y="1201070"/>
              <a:chExt cx="7992888" cy="5179485"/>
            </a:xfrm>
          </p:grpSpPr>
          <p:sp>
            <p:nvSpPr>
              <p:cNvPr id="8" name="Прямоугольник 49"/>
              <p:cNvSpPr/>
              <p:nvPr/>
            </p:nvSpPr>
            <p:spPr>
              <a:xfrm>
                <a:off x="2915816" y="6093296"/>
                <a:ext cx="4572000" cy="2872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sz="800" dirty="0"/>
                  <a:t>http://yann.lecun.com/exdb/publis/pdf/lecun-98.pdf</a:t>
                </a:r>
                <a:endParaRPr lang="en-US" sz="800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55576" y="1201070"/>
                <a:ext cx="7308304" cy="4872203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73497" y="2194313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75855" y="2276872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98591" y="2557160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00421" y="2561690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592429" y="2838197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211819" y="4345072"/>
                <a:ext cx="552711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120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937584" y="4345072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84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43935" y="4554963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88197" y="4890911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16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87169" y="522397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41497" y="4890909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6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15616" y="5357912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9792" y="291757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691680" y="3577274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02251" y="4181024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32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128547" y="4072755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28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13207" y="4010896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378544" y="4098636"/>
                <a:ext cx="4095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10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63203" y="4010896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23928" y="314768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12040" y="3610790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908065" y="350100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699792" y="304892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195815" y="3780918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03800" y="3410737"/>
                <a:ext cx="266308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defTabSz="685800" hangingPunct="0">
                  <a:buClrTx/>
                </a:pPr>
                <a:r>
                  <a:rPr lang="en-US" sz="1500" dirty="0"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</a:t>
                </a:r>
              </a:p>
            </p:txBody>
          </p:sp>
          <p:pic>
            <p:nvPicPr>
              <p:cNvPr id="35" name="Рисунок 48"/>
              <p:cNvPicPr>
                <a:picLocks noChangeAspect="1"/>
              </p:cNvPicPr>
              <p:nvPr/>
            </p:nvPicPr>
            <p:blipFill rotWithShape="1">
              <a:blip r:embed="rId3"/>
              <a:srcRect l="-1" r="6388"/>
              <a:stretch/>
            </p:blipFill>
            <p:spPr>
              <a:xfrm rot="1513356">
                <a:off x="8064888" y="2256926"/>
                <a:ext cx="320801" cy="3018308"/>
              </a:xfrm>
              <a:prstGeom prst="rect">
                <a:avLst/>
              </a:prstGeom>
            </p:spPr>
          </p:pic>
          <p:cxnSp>
            <p:nvCxnSpPr>
              <p:cNvPr id="36" name="Straight Connector 35"/>
              <p:cNvCxnSpPr/>
              <p:nvPr/>
            </p:nvCxnSpPr>
            <p:spPr>
              <a:xfrm flipV="1">
                <a:off x="7778750" y="2332457"/>
                <a:ext cx="969714" cy="77269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7253630" y="4098637"/>
                <a:ext cx="174395" cy="922617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228463" y="5223976"/>
                <a:ext cx="75361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pool1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93875" y="5494736"/>
                <a:ext cx="80918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conv1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404887" y="4998087"/>
                <a:ext cx="75361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pool2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2x2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71807" y="5227020"/>
                <a:ext cx="809189" cy="738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conv2</a:t>
                </a:r>
              </a:p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5x5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249745" y="4656215"/>
                <a:ext cx="465079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895203" y="4656213"/>
                <a:ext cx="465079" cy="4308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8" tIns="45718" rIns="45718" bIns="45718" numCol="1" spcCol="38100" rtlCol="0" anchor="t">
                <a:spAutoFit/>
              </a:bodyPr>
              <a:lstStyle/>
              <a:p>
                <a:pPr algn="ctr" defTabSz="685800" hangingPunct="0">
                  <a:buClrTx/>
                </a:pPr>
                <a:r>
                  <a:rPr lang="en-US" sz="1500" dirty="0">
                    <a:solidFill>
                      <a:srgbClr val="FF0000"/>
                    </a:solidFill>
                    <a:latin typeface="Myriad Pro" charset="0"/>
                    <a:ea typeface="Myriad Pro" charset="0"/>
                    <a:cs typeface="Myriad Pro" charset="0"/>
                    <a:sym typeface="Helvetica"/>
                  </a:rPr>
                  <a:t>fc2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759185" y="5305761"/>
              <a:ext cx="1675556" cy="430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 defTabSz="685800" hangingPunct="0">
                <a:buClrTx/>
              </a:pPr>
              <a:r>
                <a:rPr lang="en-US" sz="15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  <a:sym typeface="Helvetica"/>
                </a:rPr>
                <a:t>fc3 + softmax</a:t>
              </a:r>
            </a:p>
          </p:txBody>
        </p:sp>
        <p:sp>
          <p:nvSpPr>
            <p:cNvPr id="7" name="Прямоугольник 14"/>
            <p:cNvSpPr/>
            <p:nvPr/>
          </p:nvSpPr>
          <p:spPr>
            <a:xfrm>
              <a:off x="7305631" y="4980229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>
                  <a:latin typeface="Myriad Pro" charset="0"/>
                  <a:ea typeface="Myriad Pro" charset="0"/>
                  <a:cs typeface="Myriad Pro" charset="0"/>
                  <a:sym typeface="Helvetica"/>
                </a:rPr>
                <a:t>10</a:t>
              </a:r>
              <a:endParaRPr lang="ru-RU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170502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63140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First deep convolutional neural net for </a:t>
            </a:r>
            <a:r>
              <a:rPr lang="en-US" dirty="0" err="1">
                <a:latin typeface="Myriad Pro" pitchFamily="34" charset="0"/>
                <a:cs typeface="Times New Roman" pitchFamily="18" charset="0"/>
              </a:rPr>
              <a:t>ImageNet</a:t>
            </a: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Significantly reduced top 5 error from 26% to 15%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11x11, 5x5, 3x3 convolutions, max pooling, dropout, data augmentation, </a:t>
            </a:r>
            <a:r>
              <a:rPr lang="en-US" dirty="0" err="1">
                <a:latin typeface="Myriad Pro" pitchFamily="34" charset="0"/>
                <a:cs typeface="Times New Roman" pitchFamily="18" charset="0"/>
              </a:rPr>
              <a:t>ReLU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activations, SGD with momentum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60 million parameters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Trains on 2 GPUs for 6 days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ru-RU" dirty="0">
              <a:latin typeface="Myriad Pro" pitchFamily="34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4550" y="2184169"/>
            <a:ext cx="4432935" cy="1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8221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774282"/>
          </a:xfrm>
        </p:spPr>
        <p:txBody>
          <a:bodyPr>
            <a:noAutofit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Similar to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, only 3x3 convolutions, but lots of filters!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top 5 error: 8.0% (single model)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Training similar to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with additional multi-scale cropping.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138 million parameters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Trains on 4 GPUs for 2-3 weeks</a:t>
            </a: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 rotWithShape="1">
          <a:blip r:embed="rId2"/>
          <a:srcRect b="8717"/>
          <a:stretch/>
        </p:blipFill>
        <p:spPr>
          <a:xfrm>
            <a:off x="1905000" y="2183203"/>
            <a:ext cx="4525584" cy="159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290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Autofit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Similar to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AlexNet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? Not quite, uses Inception block introduced in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GoogLeNet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(a.k.a. Inception V1)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top 5 error: 5.6% (single model), 3.6% (ensemble)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Batch normalization, image distortions,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RMSProp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25 million parameters!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Trains on 8 GPUs for 2 weeks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45236"/>
            <a:ext cx="5895975" cy="18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4621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Such convolutions capture interactions of input channels in one “pixel” of feature map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They can reduce the number of channels not hurting the quality of the model, because different channels can correlate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Dimensionality reduction with added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ReLU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activation</a:t>
            </a: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Группа 8"/>
          <p:cNvGrpSpPr/>
          <p:nvPr/>
        </p:nvGrpSpPr>
        <p:grpSpPr>
          <a:xfrm>
            <a:off x="2838450" y="3062604"/>
            <a:ext cx="3822801" cy="1671321"/>
            <a:chOff x="1907704" y="3356992"/>
            <a:chExt cx="6265967" cy="30243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776"/>
            <a:stretch/>
          </p:blipFill>
          <p:spPr>
            <a:xfrm>
              <a:off x="1907704" y="3356992"/>
              <a:ext cx="1454993" cy="30243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045" y="4818545"/>
              <a:ext cx="2422726" cy="43036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578261" y="4797152"/>
              <a:ext cx="1595410" cy="66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Myriad Pro" charset="0"/>
                  <a:ea typeface="Myriad Pro" charset="0"/>
                  <a:cs typeface="Myriad Pro" charset="0"/>
                </a:rPr>
                <a:t>+ ReLU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75670" y="5191606"/>
              <a:ext cx="512885" cy="66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16446" y="4723623"/>
              <a:ext cx="512885" cy="66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Myriad Pro" charset="0"/>
                  <a:ea typeface="Myriad Pro" charset="0"/>
                  <a:cs typeface="Myriad Pro" charset="0"/>
                </a:rPr>
                <a:t>1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473750" y="5071278"/>
              <a:ext cx="514052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135471" y="5867979"/>
                  <a:ext cx="49231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>
            <p:sp>
              <p:nvSpPr>
                <p:cNvPr id="11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471" y="5867979"/>
                  <a:ext cx="4923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346" r="-3704" b="-20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014477" y="5390334"/>
                  <a:ext cx="6483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ru-RU" sz="24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477" y="5390334"/>
                  <a:ext cx="64838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377" r="-1887" b="-1639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26"/>
            <p:cNvSpPr/>
            <p:nvPr/>
          </p:nvSpPr>
          <p:spPr>
            <a:xfrm rot="16200000">
              <a:off x="5267514" y="4186248"/>
              <a:ext cx="142311" cy="2294516"/>
            </a:xfrm>
            <a:prstGeom prst="leftBrace">
              <a:avLst>
                <a:gd name="adj1" fmla="val 34712"/>
                <a:gd name="adj2" fmla="val 48715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51650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Inception block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All operations inside a block use stride 1 and enough padding to output the same spatial dimensions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) of feature map.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4 different feature maps are concatenated on depth at the end 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536469"/>
            <a:ext cx="4419600" cy="2096253"/>
          </a:xfrm>
          <a:prstGeom prst="rect">
            <a:avLst/>
          </a:prstGeom>
        </p:spPr>
      </p:pic>
      <p:sp>
        <p:nvSpPr>
          <p:cNvPr id="8" name="Прямоугольник 6"/>
          <p:cNvSpPr/>
          <p:nvPr/>
        </p:nvSpPr>
        <p:spPr>
          <a:xfrm>
            <a:off x="1643403" y="4632722"/>
            <a:ext cx="2661626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Christian </a:t>
            </a:r>
            <a:r>
              <a:rPr lang="en-US" sz="800" dirty="0" err="1">
                <a:latin typeface="Myriad Pro" charset="0"/>
                <a:ea typeface="Myriad Pro" charset="0"/>
                <a:cs typeface="Myriad Pro" charset="0"/>
              </a:rPr>
              <a:t>Szegedy</a:t>
            </a:r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, </a:t>
            </a:r>
            <a:r>
              <a:rPr lang="ru-RU" sz="800" dirty="0" err="1">
                <a:latin typeface="Myriad Pro" charset="0"/>
                <a:ea typeface="Myriad Pro" charset="0"/>
                <a:cs typeface="Myriad Pro" charset="0"/>
              </a:rPr>
              <a:t>https</a:t>
            </a:r>
            <a:r>
              <a:rPr lang="ru-RU" sz="800" dirty="0">
                <a:latin typeface="Myriad Pro" charset="0"/>
                <a:ea typeface="Myriad Pro" charset="0"/>
                <a:cs typeface="Myriad Pro" charset="0"/>
              </a:rPr>
              <a:t>://arxiv.org/pdf/1512.00567.pdf</a:t>
            </a:r>
          </a:p>
        </p:txBody>
      </p:sp>
    </p:spTree>
    <p:extLst>
      <p:ext uri="{BB962C8B-B14F-4D97-AF65-F5344CB8AC3E}">
        <p14:creationId xmlns:p14="http://schemas.microsoft.com/office/powerpoint/2010/main" xmlns="" val="1929437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Replacing 5x5 convolutions</a:t>
            </a:r>
          </a:p>
        </p:txBody>
      </p:sp>
      <p:sp>
        <p:nvSpPr>
          <p:cNvPr id="4" name="Прямоугольник 6"/>
          <p:cNvSpPr/>
          <p:nvPr/>
        </p:nvSpPr>
        <p:spPr>
          <a:xfrm>
            <a:off x="1700553" y="4436515"/>
            <a:ext cx="2661626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Christian </a:t>
            </a:r>
            <a:r>
              <a:rPr lang="en-US" sz="800" dirty="0" err="1">
                <a:latin typeface="Myriad Pro" charset="0"/>
                <a:ea typeface="Myriad Pro" charset="0"/>
                <a:cs typeface="Myriad Pro" charset="0"/>
              </a:rPr>
              <a:t>Szegedy</a:t>
            </a:r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, </a:t>
            </a:r>
            <a:r>
              <a:rPr lang="ru-RU" sz="800" dirty="0" err="1">
                <a:latin typeface="Myriad Pro" charset="0"/>
                <a:ea typeface="Myriad Pro" charset="0"/>
                <a:cs typeface="Myriad Pro" charset="0"/>
              </a:rPr>
              <a:t>https</a:t>
            </a:r>
            <a:r>
              <a:rPr lang="ru-RU" sz="800" dirty="0">
                <a:latin typeface="Myriad Pro" charset="0"/>
                <a:ea typeface="Myriad Pro" charset="0"/>
                <a:cs typeface="Myriad Pro" charset="0"/>
              </a:rPr>
              <a:t>://arxiv.org/pdf/1512.00567.pdf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3151" y="1607055"/>
            <a:ext cx="2797484" cy="272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25" y="2239683"/>
            <a:ext cx="2356443" cy="2149932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21250865">
            <a:off x="6225959" y="1974776"/>
            <a:ext cx="231926" cy="325484"/>
          </a:xfrm>
          <a:custGeom>
            <a:avLst/>
            <a:gdLst>
              <a:gd name="connsiteX0" fmla="*/ 928255 w 928255"/>
              <a:gd name="connsiteY0" fmla="*/ 0 h 595746"/>
              <a:gd name="connsiteX1" fmla="*/ 678873 w 928255"/>
              <a:gd name="connsiteY1" fmla="*/ 332509 h 595746"/>
              <a:gd name="connsiteX2" fmla="*/ 138546 w 928255"/>
              <a:gd name="connsiteY2" fmla="*/ 443346 h 595746"/>
              <a:gd name="connsiteX3" fmla="*/ 0 w 928255"/>
              <a:gd name="connsiteY3" fmla="*/ 595746 h 59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55" h="595746">
                <a:moveTo>
                  <a:pt x="928255" y="0"/>
                </a:moveTo>
                <a:cubicBezTo>
                  <a:pt x="869373" y="129309"/>
                  <a:pt x="810491" y="258618"/>
                  <a:pt x="678873" y="332509"/>
                </a:cubicBezTo>
                <a:cubicBezTo>
                  <a:pt x="547255" y="406400"/>
                  <a:pt x="251691" y="399473"/>
                  <a:pt x="138546" y="443346"/>
                </a:cubicBezTo>
                <a:cubicBezTo>
                  <a:pt x="25401" y="487219"/>
                  <a:pt x="0" y="595746"/>
                  <a:pt x="0" y="595746"/>
                </a:cubicBezTo>
              </a:path>
            </a:pathLst>
          </a:custGeom>
          <a:noFill/>
          <a:ln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9685" y="1629197"/>
            <a:ext cx="209095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Myriad Pro" charset="0"/>
                <a:ea typeface="Myriad Pro" charset="0"/>
                <a:cs typeface="Myriad Pro" charset="0"/>
              </a:rPr>
              <a:t>Receptive field 5x5</a:t>
            </a:r>
          </a:p>
        </p:txBody>
      </p:sp>
    </p:spTree>
    <p:extLst>
      <p:ext uri="{BB962C8B-B14F-4D97-AF65-F5344CB8AC3E}">
        <p14:creationId xmlns:p14="http://schemas.microsoft.com/office/powerpoint/2010/main" xmlns="" val="77352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мозга информация передаётся по связям между </a:t>
            </a:r>
            <a:r>
              <a:rPr lang="ru" i="1"/>
              <a:t>нейронами</a:t>
            </a:r>
            <a:r>
              <a:rPr lang="ru"/>
              <a:t> химическим веществом — нейротрансмиттером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Нейротрансмиттер поступает в тело нейрона по специальным отросткам — </a:t>
            </a:r>
            <a:r>
              <a:rPr lang="ru" i="1"/>
              <a:t>дендритам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накоплении определённого количества нейротрансмиттера нейрон “пробивает” и вещество передаётся по </a:t>
            </a:r>
            <a:r>
              <a:rPr lang="ru" i="1"/>
              <a:t>аксону</a:t>
            </a:r>
            <a:r>
              <a:rPr lang="ru"/>
              <a:t> другим нейронам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783" y="3300089"/>
            <a:ext cx="3027813" cy="16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decomposition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8278" y="1200150"/>
            <a:ext cx="3647443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97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Inception block</a:t>
            </a:r>
          </a:p>
        </p:txBody>
      </p:sp>
      <p:sp>
        <p:nvSpPr>
          <p:cNvPr id="4" name="Прямоугольник 19"/>
          <p:cNvSpPr/>
          <p:nvPr/>
        </p:nvSpPr>
        <p:spPr>
          <a:xfrm>
            <a:off x="3265183" y="4436515"/>
            <a:ext cx="2661626" cy="1923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Christian </a:t>
            </a:r>
            <a:r>
              <a:rPr lang="en-US" sz="800" dirty="0" err="1">
                <a:latin typeface="Myriad Pro" charset="0"/>
                <a:ea typeface="Myriad Pro" charset="0"/>
                <a:cs typeface="Myriad Pro" charset="0"/>
              </a:rPr>
              <a:t>Szegedy</a:t>
            </a:r>
            <a:r>
              <a:rPr lang="en-US" sz="800" dirty="0">
                <a:latin typeface="Myriad Pro" charset="0"/>
                <a:ea typeface="Myriad Pro" charset="0"/>
                <a:cs typeface="Myriad Pro" charset="0"/>
              </a:rPr>
              <a:t>, </a:t>
            </a:r>
            <a:r>
              <a:rPr lang="ru-RU" sz="800" dirty="0" err="1">
                <a:latin typeface="Myriad Pro" charset="0"/>
                <a:ea typeface="Myriad Pro" charset="0"/>
                <a:cs typeface="Myriad Pro" charset="0"/>
              </a:rPr>
              <a:t>https</a:t>
            </a:r>
            <a:r>
              <a:rPr lang="ru-RU" sz="800" dirty="0">
                <a:latin typeface="Myriad Pro" charset="0"/>
                <a:ea typeface="Myriad Pro" charset="0"/>
                <a:cs typeface="Myriad Pro" charset="0"/>
              </a:rPr>
              <a:t>://arxiv.org/pdf/1512.00567.pdf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52031" y="1302374"/>
            <a:ext cx="2457794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3686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(2015)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Introduces residual connections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 err="1">
                <a:latin typeface="Myriad Pro" pitchFamily="34" charset="0"/>
                <a:cs typeface="Times New Roman" pitchFamily="18" charset="0"/>
              </a:rPr>
              <a:t>ImageNet</a:t>
            </a:r>
            <a:r>
              <a:rPr lang="en-US" dirty="0">
                <a:latin typeface="Myriad Pro" pitchFamily="34" charset="0"/>
                <a:cs typeface="Times New Roman" pitchFamily="18" charset="0"/>
              </a:rPr>
              <a:t> top 5 error: 4.5% (single model), 3.5% (ensemble)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 marL="0" indent="0">
              <a:lnSpc>
                <a:spcPts val="1950"/>
              </a:lnSpc>
              <a:spcAft>
                <a:spcPts val="900"/>
              </a:spcAft>
              <a:buNone/>
            </a:pPr>
            <a:endParaRPr lang="en-US" dirty="0">
              <a:latin typeface="Myriad Pro" pitchFamily="34" charset="0"/>
              <a:cs typeface="Times New Roman" pitchFamily="18" charset="0"/>
            </a:endParaRP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152 layers, few 7x7 convolutional layers, the rest are 3x3, batch normalization, max and average pooling.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60 million parameters</a:t>
            </a:r>
          </a:p>
          <a:p>
            <a:pPr>
              <a:lnSpc>
                <a:spcPts val="1950"/>
              </a:lnSpc>
              <a:spcAft>
                <a:spcPts val="900"/>
              </a:spcAft>
            </a:pPr>
            <a:r>
              <a:rPr lang="en-US" dirty="0">
                <a:latin typeface="Myriad Pro" pitchFamily="34" charset="0"/>
                <a:cs typeface="Times New Roman" pitchFamily="18" charset="0"/>
              </a:rPr>
              <a:t>Trains on 8 GPUs for 2-3 weeks.</a:t>
            </a:r>
            <a:endParaRPr lang="ru-RU" dirty="0">
              <a:latin typeface="Myriad Pro" pitchFamily="34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6731" y="2291569"/>
            <a:ext cx="6390538" cy="9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4124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We create output channels adding a small delta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 to original input channels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:</a:t>
                </a: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latin typeface="Myriad Pro" pitchFamily="34" charset="0"/>
                  <a:cs typeface="Times New Roman" pitchFamily="18" charset="0"/>
                </a:endParaRPr>
              </a:p>
              <a:p>
                <a:pPr>
                  <a:lnSpc>
                    <a:spcPts val="26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latin typeface="Myriad Pro" pitchFamily="34" charset="0"/>
                    <a:cs typeface="Times New Roman" pitchFamily="18" charset="0"/>
                  </a:rPr>
                  <a:t>This way we can stack thousands of layers and gradients do not vanish thanks to residual connections</a:t>
                </a:r>
                <a:endParaRPr lang="ru-RU" dirty="0">
                  <a:latin typeface="Myriad Pro" pitchFamily="34" charset="0"/>
                  <a:cs typeface="Times New Roman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8"/>
                <a:ext cx="7886700" cy="3774282"/>
              </a:xfrm>
              <a:blipFill rotWithShape="0">
                <a:blip r:embed="rId2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8034" y="1657721"/>
            <a:ext cx="4027932" cy="22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3609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68016"/>
            <a:ext cx="5257800" cy="42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0079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Simple differentiable computational blocks can be combined into graphs and still efficiently trained</a:t>
            </a:r>
          </a:p>
          <a:p>
            <a:r>
              <a:rPr lang="en-US" dirty="0"/>
              <a:t>Convolutional architectures achieve superhuman performance in some vision problems</a:t>
            </a:r>
          </a:p>
          <a:p>
            <a:r>
              <a:rPr lang="en-US" dirty="0"/>
              <a:t>Graphs trained on large datasets can be reused for other tasks</a:t>
            </a:r>
            <a:endParaRPr lang="ru-RU" dirty="0"/>
          </a:p>
          <a:p>
            <a:r>
              <a:rPr lang="en-US" dirty="0"/>
              <a:t>Recurrent networks are efficient for processing of sequence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122165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нейронной сети информация передаётся в виде чисел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нейрон имеет несколько взвешенных рёбер-входов. Сигнал от каждого из входных нейронов домножается на вес ребра. Сигналы от входных нейронов складываются. При накоплении определённого значения происходит “пробой”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случае пробоя сигнал передаётся другим нейронам 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3717341" y="4079184"/>
            <a:ext cx="733800" cy="25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76" y="3307838"/>
            <a:ext cx="3555866" cy="1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l="23654" t="24647" r="21550" b="23864"/>
          <a:stretch/>
        </p:blipFill>
        <p:spPr>
          <a:xfrm>
            <a:off x="1783636" y="902900"/>
            <a:ext cx="5576724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4824943" y="1791568"/>
            <a:ext cx="13908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311700" y="3627025"/>
            <a:ext cx="62142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Нейрон определяет функцию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21" y="3814325"/>
            <a:ext cx="2557425" cy="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48" y="1008400"/>
            <a:ext cx="2447850" cy="16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4" y="3066996"/>
            <a:ext cx="2394949" cy="16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9" y="3066997"/>
            <a:ext cx="2447851" cy="168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800" y="1008409"/>
            <a:ext cx="2447850" cy="16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75" y="2683975"/>
            <a:ext cx="1106800" cy="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548" y="2640150"/>
            <a:ext cx="141837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549" y="4751633"/>
            <a:ext cx="1418375" cy="2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8276" y="4674011"/>
            <a:ext cx="1295975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1822</Words>
  <PresentationFormat>Экран (16:9)</PresentationFormat>
  <Paragraphs>351</Paragraphs>
  <Slides>66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6" baseType="lpstr">
      <vt:lpstr>Arial</vt:lpstr>
      <vt:lpstr>Montserrat Medium</vt:lpstr>
      <vt:lpstr>Calibri</vt:lpstr>
      <vt:lpstr>Times New Roman</vt:lpstr>
      <vt:lpstr>Montserrat</vt:lpstr>
      <vt:lpstr>Old Standard TT</vt:lpstr>
      <vt:lpstr>Corbel</vt:lpstr>
      <vt:lpstr>Myriad Pro</vt:lpstr>
      <vt:lpstr>Helvetica</vt:lpstr>
      <vt:lpstr>Тема Office</vt:lpstr>
      <vt:lpstr>Слайд 1</vt:lpstr>
      <vt:lpstr>План лекции</vt:lpstr>
      <vt:lpstr>История нейронных сетей</vt:lpstr>
      <vt:lpstr>История развития нейронных сетей</vt:lpstr>
      <vt:lpstr>Модель нейрона</vt:lpstr>
      <vt:lpstr>Модель человеческого нейрона</vt:lpstr>
      <vt:lpstr>Модель человеческого нейрона</vt:lpstr>
      <vt:lpstr>Модель нейрона</vt:lpstr>
      <vt:lpstr>Функции активации</vt:lpstr>
      <vt:lpstr>Линейные алгоритмы</vt:lpstr>
      <vt:lpstr>Линейные алгоритмы</vt:lpstr>
      <vt:lpstr>Как изобразить логистическую регрессию?</vt:lpstr>
      <vt:lpstr>Полносвязная нейронная сеть</vt:lpstr>
      <vt:lpstr>Задача распознавания рукописных цифр</vt:lpstr>
      <vt:lpstr>Многослойный перцептрон </vt:lpstr>
      <vt:lpstr>Многослойный перцептрон  </vt:lpstr>
      <vt:lpstr>Последний слой в задаче классификации</vt:lpstr>
      <vt:lpstr>Последний слой в задаче классификации</vt:lpstr>
      <vt:lpstr>Последний слой в задаче классификации</vt:lpstr>
      <vt:lpstr>Последний слой в задаче классификации</vt:lpstr>
      <vt:lpstr>Обучение нейронных сетей</vt:lpstr>
      <vt:lpstr>Оптимизация функции потерь</vt:lpstr>
      <vt:lpstr>Оптимизация функции потерь</vt:lpstr>
      <vt:lpstr>Оптимизация функции потерь</vt:lpstr>
      <vt:lpstr>Оптимизация функции потерь</vt:lpstr>
      <vt:lpstr>Оптимизация функции потерь </vt:lpstr>
      <vt:lpstr>Оптимизация в общем случае</vt:lpstr>
      <vt:lpstr>Стохастический градиентный спуск</vt:lpstr>
      <vt:lpstr>Напоминание: правило дифференцирования</vt:lpstr>
      <vt:lpstr>Напоминание: правило дифференцирования </vt:lpstr>
      <vt:lpstr>Вычисление глубоких производных</vt:lpstr>
      <vt:lpstr>Вычисление глубоких производных </vt:lpstr>
      <vt:lpstr>Слой нейронной сети</vt:lpstr>
      <vt:lpstr>Пример: полносвязный (линейный) слой</vt:lpstr>
      <vt:lpstr>Фреймворки Deep Learning</vt:lpstr>
      <vt:lpstr>Фреймворки Deep Learning</vt:lpstr>
      <vt:lpstr>Фреймворки Deep Learning</vt:lpstr>
      <vt:lpstr>Convolution Neural Networks(CNN)</vt:lpstr>
      <vt:lpstr>Image representation</vt:lpstr>
      <vt:lpstr>Multilayer perceptron for image classification</vt:lpstr>
      <vt:lpstr>Multilayer perceptron for image classification</vt:lpstr>
      <vt:lpstr>Convolutions</vt:lpstr>
      <vt:lpstr>Convolutions</vt:lpstr>
      <vt:lpstr>Convolutions have been used for a while</vt:lpstr>
      <vt:lpstr>Convolution is similar to correlation</vt:lpstr>
      <vt:lpstr>Convolution is translation invariant</vt:lpstr>
      <vt:lpstr>Convolutional layers</vt:lpstr>
      <vt:lpstr>Convolutional layer</vt:lpstr>
      <vt:lpstr>Convolutional layer</vt:lpstr>
      <vt:lpstr>One convolutional layer is not enough!</vt:lpstr>
      <vt:lpstr>Pooling layer</vt:lpstr>
      <vt:lpstr>Pooling layer</vt:lpstr>
      <vt:lpstr>Convolutional network</vt:lpstr>
      <vt:lpstr>AlexNet (2012)</vt:lpstr>
      <vt:lpstr>VGG (2015)</vt:lpstr>
      <vt:lpstr>Inception V3 (2015)</vt:lpstr>
      <vt:lpstr>1x1 convolution</vt:lpstr>
      <vt:lpstr>Inception block</vt:lpstr>
      <vt:lpstr>Replacing 5x5 convolutions</vt:lpstr>
      <vt:lpstr>Filter decomposition</vt:lpstr>
      <vt:lpstr>Inception block</vt:lpstr>
      <vt:lpstr>ResNet (2015)</vt:lpstr>
      <vt:lpstr>Residual connections</vt:lpstr>
      <vt:lpstr>Recurrent neural networks</vt:lpstr>
      <vt:lpstr>Conclusions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Александр</cp:lastModifiedBy>
  <cp:revision>1</cp:revision>
  <dcterms:modified xsi:type="dcterms:W3CDTF">2020-10-23T08:58:09Z</dcterms:modified>
</cp:coreProperties>
</file>